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DA9B79E-9C57-4AA0-A670-C8EEFB448DA5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8A3D601-4622-4DC3-AA47-15BE9E62634E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79E-9C57-4AA0-A670-C8EEFB448DA5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D601-4622-4DC3-AA47-15BE9E626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79E-9C57-4AA0-A670-C8EEFB448DA5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D601-4622-4DC3-AA47-15BE9E626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79E-9C57-4AA0-A670-C8EEFB448DA5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D601-4622-4DC3-AA47-15BE9E626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79E-9C57-4AA0-A670-C8EEFB448DA5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D601-4622-4DC3-AA47-15BE9E626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79E-9C57-4AA0-A670-C8EEFB448DA5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D601-4622-4DC3-AA47-15BE9E62634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79E-9C57-4AA0-A670-C8EEFB448DA5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D601-4622-4DC3-AA47-15BE9E626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79E-9C57-4AA0-A670-C8EEFB448DA5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D601-4622-4DC3-AA47-15BE9E626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79E-9C57-4AA0-A670-C8EEFB448DA5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D601-4622-4DC3-AA47-15BE9E626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79E-9C57-4AA0-A670-C8EEFB448DA5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D601-4622-4DC3-AA47-15BE9E62634E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9B79E-9C57-4AA0-A670-C8EEFB448DA5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3D601-4622-4DC3-AA47-15BE9E6263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DA9B79E-9C57-4AA0-A670-C8EEFB448DA5}" type="datetimeFigureOut">
              <a:rPr lang="en-US" smtClean="0"/>
              <a:t>8/10/2012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8A3D601-4622-4DC3-AA47-15BE9E62634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800" y="685800"/>
            <a:ext cx="2362200" cy="676836"/>
          </a:xfrm>
        </p:spPr>
        <p:txBody>
          <a:bodyPr/>
          <a:lstStyle/>
          <a:p>
            <a:r>
              <a:rPr lang="en-US" dirty="0" smtClean="0"/>
              <a:t>Miss Blum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33400" y="1752600"/>
            <a:ext cx="3595856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Welcome </a:t>
            </a:r>
          </a:p>
          <a:p>
            <a:pPr algn="ctr"/>
            <a:r>
              <a:rPr lang="en-U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To</a:t>
            </a:r>
          </a:p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7</a:t>
            </a:r>
            <a:r>
              <a:rPr lang="en-US" sz="5400" b="1" cap="none" spc="0" baseline="300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</a:t>
            </a:r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Grade!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2819400"/>
            <a:ext cx="32004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 new school year brings lots of questions. </a:t>
            </a:r>
          </a:p>
          <a:p>
            <a:endParaRPr lang="en-US" dirty="0"/>
          </a:p>
          <a:p>
            <a:r>
              <a:rPr lang="en-US" sz="2000" dirty="0" smtClean="0">
                <a:latin typeface="Andalus" pitchFamily="18" charset="-78"/>
                <a:cs typeface="Andalus" pitchFamily="18" charset="-78"/>
              </a:rPr>
              <a:t>Let’s answer those questions and learn about what to expect this year in Miss Blum’s classroom…</a:t>
            </a:r>
            <a:endParaRPr lang="en-US" sz="2000" dirty="0">
              <a:latin typeface="Andalus" pitchFamily="18" charset="-78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1321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0" y="76200"/>
            <a:ext cx="3733800" cy="5704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What are the Rules?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45955" y="646664"/>
            <a:ext cx="7859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During Work Sessions…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1752600"/>
            <a:ext cx="73152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Silence</a:t>
            </a:r>
            <a:r>
              <a:rPr lang="en-US" dirty="0" smtClean="0"/>
              <a:t> (unless otherwise directed) </a:t>
            </a:r>
          </a:p>
          <a:p>
            <a:r>
              <a:rPr lang="en-US" b="1" dirty="0" smtClean="0"/>
              <a:t>During Partner/Group Work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Stay focused and on task </a:t>
            </a:r>
          </a:p>
          <a:p>
            <a:pPr lvl="2"/>
            <a:r>
              <a:rPr lang="en-US" dirty="0" smtClean="0"/>
              <a:t>Be respectful of other’s thoughts </a:t>
            </a:r>
          </a:p>
          <a:p>
            <a:pPr lvl="2"/>
            <a:r>
              <a:rPr lang="en-US" dirty="0" smtClean="0"/>
              <a:t>Help one another (do not give answers) </a:t>
            </a:r>
          </a:p>
          <a:p>
            <a:r>
              <a:rPr lang="en-US" b="1" dirty="0" smtClean="0"/>
              <a:t>Ask 3 Before Me</a:t>
            </a:r>
          </a:p>
          <a:p>
            <a:r>
              <a:rPr lang="en-US" b="1" dirty="0" smtClean="0"/>
              <a:t>Raise Your Hand</a:t>
            </a:r>
            <a:r>
              <a:rPr lang="en-US" dirty="0" smtClean="0"/>
              <a:t> (do not follow me around the room – I will come to you) </a:t>
            </a:r>
          </a:p>
          <a:p>
            <a:r>
              <a:rPr lang="en-US" b="1" dirty="0" smtClean="0"/>
              <a:t>Clean Up</a:t>
            </a:r>
            <a:r>
              <a:rPr lang="en-US" dirty="0" smtClean="0"/>
              <a:t> (Leave your area straightened and cleaned – better than the way you found it.)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319705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0" y="76200"/>
            <a:ext cx="3733800" cy="5704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What are the Rules?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09600" y="914400"/>
            <a:ext cx="69605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What if I finish early?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209800"/>
            <a:ext cx="723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Help others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SSR time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Work on homework 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All English/Reading homework should be completed first. When all ENG/READ homework is completed, you may work on assignments for other classes. </a:t>
            </a:r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**Important Note: </a:t>
            </a:r>
            <a:r>
              <a:rPr lang="en-US" sz="2000" b="1" dirty="0" smtClean="0"/>
              <a:t>I end class, not the clock</a:t>
            </a:r>
            <a:r>
              <a:rPr lang="en-US" sz="2000" dirty="0" smtClean="0"/>
              <a:t>. You are expected to be productive until I release you. </a:t>
            </a:r>
          </a:p>
        </p:txBody>
      </p:sp>
    </p:spTree>
    <p:extLst>
      <p:ext uri="{BB962C8B-B14F-4D97-AF65-F5344CB8AC3E}">
        <p14:creationId xmlns:p14="http://schemas.microsoft.com/office/powerpoint/2010/main" val="4403727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0" y="76200"/>
            <a:ext cx="3886200" cy="570464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What You Can Expect</a:t>
            </a:r>
            <a:endParaRPr lang="en-US" sz="2800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62000" y="914400"/>
            <a:ext cx="7543800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Expect to write every day. </a:t>
            </a:r>
            <a:r>
              <a:rPr lang="en-US" dirty="0" smtClean="0"/>
              <a:t>(Short reflection essays, quick bell ringers, journal entries, etc.) </a:t>
            </a:r>
          </a:p>
          <a:p>
            <a:r>
              <a:rPr lang="en-US" dirty="0" smtClean="0"/>
              <a:t>I will try to allow </a:t>
            </a:r>
            <a:r>
              <a:rPr lang="en-US" b="1" dirty="0" smtClean="0"/>
              <a:t>time to begin your homework at the end of class</a:t>
            </a:r>
            <a:r>
              <a:rPr lang="en-US" dirty="0" smtClean="0"/>
              <a:t>, but do NOT rely on this time to complete assignments.</a:t>
            </a:r>
            <a:r>
              <a:rPr lang="en-US" sz="1800" dirty="0" smtClean="0"/>
              <a:t> This work time is earned by good behavior and ability to complete the day’s lesson on time/early. </a:t>
            </a:r>
          </a:p>
          <a:p>
            <a:r>
              <a:rPr lang="en-US" b="1" dirty="0" smtClean="0"/>
              <a:t>Clear expectations for assignments</a:t>
            </a:r>
            <a:r>
              <a:rPr lang="en-US" dirty="0" smtClean="0"/>
              <a:t> with rubrics for major projects. </a:t>
            </a:r>
          </a:p>
          <a:p>
            <a:r>
              <a:rPr lang="en-US" b="1" dirty="0" smtClean="0"/>
              <a:t>Informative Feedback</a:t>
            </a:r>
            <a:r>
              <a:rPr lang="en-US" dirty="0" smtClean="0"/>
              <a:t> </a:t>
            </a:r>
            <a:r>
              <a:rPr lang="en-US" sz="1800" dirty="0" smtClean="0"/>
              <a:t>I will take the time to write you descriptive feedback on all written assignments/essays to help you improve. Because I am taking the time to help you individually, I expect you to take the time to read these comments and reflect on how you can improve. 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24674053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3612" y="3581400"/>
            <a:ext cx="3313355" cy="829236"/>
          </a:xfrm>
        </p:spPr>
        <p:txBody>
          <a:bodyPr/>
          <a:lstStyle/>
          <a:p>
            <a:pPr algn="ctr"/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9600"/>
            <a:ext cx="4572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This is your chance </a:t>
            </a:r>
            <a:r>
              <a:rPr lang="en-US" sz="2000" b="1" dirty="0" smtClean="0"/>
              <a:t>to check your understanding</a:t>
            </a:r>
            <a:r>
              <a:rPr lang="en-US" sz="2000" dirty="0" smtClean="0"/>
              <a:t> of new concepts and </a:t>
            </a:r>
            <a:r>
              <a:rPr lang="en-US" sz="2000" b="1" dirty="0" smtClean="0"/>
              <a:t>practice</a:t>
            </a:r>
            <a:r>
              <a:rPr lang="en-US" sz="2000" dirty="0" smtClean="0"/>
              <a:t> what we cover in class. </a:t>
            </a:r>
          </a:p>
          <a:p>
            <a:endParaRPr lang="en-US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Homework is </a:t>
            </a:r>
            <a:r>
              <a:rPr lang="en-US" sz="2000" b="1" dirty="0" smtClean="0"/>
              <a:t>due the day after it is assigned</a:t>
            </a:r>
            <a:r>
              <a:rPr lang="en-US" sz="2000" dirty="0" smtClean="0"/>
              <a:t> unless otherwise directed. </a:t>
            </a:r>
          </a:p>
          <a:p>
            <a:endParaRPr lang="en-US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i="1" dirty="0" smtClean="0"/>
              <a:t>Most</a:t>
            </a:r>
            <a:r>
              <a:rPr lang="en-US" sz="2000" dirty="0" smtClean="0"/>
              <a:t> homework assignments will be </a:t>
            </a:r>
            <a:r>
              <a:rPr lang="en-US" sz="2000" b="1" dirty="0" smtClean="0"/>
              <a:t>graded for completion</a:t>
            </a:r>
            <a:r>
              <a:rPr lang="en-US" sz="2000" dirty="0" smtClean="0"/>
              <a:t>. I expect a solid effort on every assignment. If proper attempts are not being made on homework assignments, they will be graded for correctness. (You will receive a warning if this change occurs.) </a:t>
            </a:r>
            <a:endParaRPr lang="en-US" sz="2000" i="1" dirty="0"/>
          </a:p>
        </p:txBody>
      </p:sp>
      <p:sp>
        <p:nvSpPr>
          <p:cNvPr id="7" name="Rectangle 6"/>
          <p:cNvSpPr/>
          <p:nvPr/>
        </p:nvSpPr>
        <p:spPr>
          <a:xfrm>
            <a:off x="5105400" y="609600"/>
            <a:ext cx="2709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Policies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917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3612" y="3581400"/>
            <a:ext cx="3313355" cy="829236"/>
          </a:xfrm>
        </p:spPr>
        <p:txBody>
          <a:bodyPr/>
          <a:lstStyle/>
          <a:p>
            <a:pPr algn="ctr"/>
            <a:r>
              <a:rPr lang="en-US" b="1" dirty="0" smtClean="0"/>
              <a:t>HOMEWORK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b="1" dirty="0" smtClean="0"/>
              <a:t>Take pride in your work! </a:t>
            </a:r>
            <a:r>
              <a:rPr lang="en-US" sz="2000" dirty="0" smtClean="0"/>
              <a:t>Cross-outs, scribbles, and poor quality of an assignment may result in point deductions on an otherwise well-completed assignment. </a:t>
            </a:r>
          </a:p>
          <a:p>
            <a:endParaRPr lang="en-US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All assignments should be </a:t>
            </a:r>
            <a:r>
              <a:rPr lang="en-US" sz="2000" b="1" dirty="0" smtClean="0"/>
              <a:t>written in your planner. 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5105400" y="609600"/>
            <a:ext cx="2709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Policies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2647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3612" y="3581400"/>
            <a:ext cx="3313355" cy="829236"/>
          </a:xfrm>
        </p:spPr>
        <p:txBody>
          <a:bodyPr/>
          <a:lstStyle/>
          <a:p>
            <a:pPr algn="ctr"/>
            <a:r>
              <a:rPr lang="en-US" b="1" dirty="0" smtClean="0"/>
              <a:t>Late Work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52600"/>
            <a:ext cx="457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Assignments incomplete at the beginning of class are considered late. </a:t>
            </a:r>
            <a:r>
              <a:rPr lang="en-US" sz="2000" b="1" dirty="0" smtClean="0"/>
              <a:t>All assignments are expected to be completed</a:t>
            </a:r>
            <a:r>
              <a:rPr lang="en-US" sz="2000" dirty="0" smtClean="0"/>
              <a:t>, whether on time or late. </a:t>
            </a:r>
          </a:p>
          <a:p>
            <a:endParaRPr lang="en-US" sz="2000" dirty="0"/>
          </a:p>
          <a:p>
            <a:endParaRPr lang="en-US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b="1" dirty="0" smtClean="0"/>
              <a:t>10% deduction per day late </a:t>
            </a:r>
            <a:r>
              <a:rPr lang="en-US" sz="2000" dirty="0" smtClean="0"/>
              <a:t>up to the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day. After 5 days, the assignment is worth 50%. </a:t>
            </a:r>
            <a:r>
              <a:rPr lang="en-US" sz="1600" dirty="0" smtClean="0"/>
              <a:t>(50% is better than a zero!) 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5105400" y="609600"/>
            <a:ext cx="2709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Policies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198102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3612" y="3581400"/>
            <a:ext cx="3313355" cy="829236"/>
          </a:xfrm>
        </p:spPr>
        <p:txBody>
          <a:bodyPr/>
          <a:lstStyle/>
          <a:p>
            <a:pPr algn="ctr"/>
            <a:r>
              <a:rPr lang="en-US" b="1" dirty="0" smtClean="0"/>
              <a:t>Absent Work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287" y="609600"/>
            <a:ext cx="4572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You have </a:t>
            </a:r>
            <a:r>
              <a:rPr lang="en-US" sz="2000" b="1" dirty="0" smtClean="0"/>
              <a:t>one day for every day of absence to complete and turn in assignments </a:t>
            </a:r>
            <a:r>
              <a:rPr lang="en-US" sz="2000" dirty="0" smtClean="0"/>
              <a:t>– this includes quizzes and tests. </a:t>
            </a:r>
            <a:r>
              <a:rPr lang="en-US" dirty="0" smtClean="0"/>
              <a:t>(ex: If you are sick for two days, you have two school days to hand in missed work.) </a:t>
            </a:r>
          </a:p>
          <a:p>
            <a:endParaRPr lang="en-US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After your absent deadline, the late work policy will go into effect. </a:t>
            </a:r>
            <a:r>
              <a:rPr lang="en-US" dirty="0" smtClean="0"/>
              <a:t>(10% per day) </a:t>
            </a:r>
          </a:p>
          <a:p>
            <a:pPr marL="285750" indent="-285750">
              <a:buFont typeface="Wingdings" pitchFamily="2" charset="2"/>
              <a:buChar char="v"/>
            </a:pPr>
            <a:endParaRPr lang="en-US" sz="2000" dirty="0"/>
          </a:p>
          <a:p>
            <a:r>
              <a:rPr lang="en-US" sz="2000" dirty="0" smtClean="0"/>
              <a:t>* Exception = Long-term projects. These deadlines are announced well in advance and are expected to be turned in on time regardless of absence. </a:t>
            </a:r>
          </a:p>
        </p:txBody>
      </p:sp>
      <p:sp>
        <p:nvSpPr>
          <p:cNvPr id="7" name="Rectangle 6"/>
          <p:cNvSpPr/>
          <p:nvPr/>
        </p:nvSpPr>
        <p:spPr>
          <a:xfrm>
            <a:off x="5105400" y="609600"/>
            <a:ext cx="2709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Policies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40188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3612" y="3581400"/>
            <a:ext cx="3313355" cy="829236"/>
          </a:xfrm>
        </p:spPr>
        <p:txBody>
          <a:bodyPr/>
          <a:lstStyle/>
          <a:p>
            <a:pPr algn="ctr"/>
            <a:r>
              <a:rPr lang="en-US" b="1" dirty="0" smtClean="0"/>
              <a:t>Grading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105400" y="609600"/>
            <a:ext cx="2709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Policies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097" y="1219200"/>
            <a:ext cx="4572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Grades are based upon a percentage of correct answers over the total possible. </a:t>
            </a:r>
          </a:p>
          <a:p>
            <a:endParaRPr lang="en-US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en-US" sz="2000" dirty="0" smtClean="0"/>
              <a:t>Grades are a compilation of points based upon assignment completion, major projects, papers, tests, exams, quizzes, and class participation. </a:t>
            </a:r>
            <a:r>
              <a:rPr lang="en-US" sz="1600" dirty="0" smtClean="0"/>
              <a:t>(Participation does not simply mean always raising one’s hand to answer, but also includes demonstrating active listening skills.) </a:t>
            </a:r>
          </a:p>
        </p:txBody>
      </p:sp>
    </p:spTree>
    <p:extLst>
      <p:ext uri="{BB962C8B-B14F-4D97-AF65-F5344CB8AC3E}">
        <p14:creationId xmlns:p14="http://schemas.microsoft.com/office/powerpoint/2010/main" val="42740188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3612" y="3581400"/>
            <a:ext cx="3313355" cy="829236"/>
          </a:xfrm>
        </p:spPr>
        <p:txBody>
          <a:bodyPr/>
          <a:lstStyle/>
          <a:p>
            <a:pPr algn="ctr"/>
            <a:r>
              <a:rPr lang="en-US" b="1" dirty="0" smtClean="0"/>
              <a:t>Grading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105400" y="609600"/>
            <a:ext cx="2709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Policies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9508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3612" y="3581400"/>
            <a:ext cx="3313355" cy="829236"/>
          </a:xfrm>
        </p:spPr>
        <p:txBody>
          <a:bodyPr/>
          <a:lstStyle/>
          <a:p>
            <a:pPr algn="ctr"/>
            <a:r>
              <a:rPr lang="en-US" b="1" dirty="0" smtClean="0"/>
              <a:t>Grading 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105400" y="609600"/>
            <a:ext cx="2709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Policies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097" y="1219200"/>
            <a:ext cx="457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Points </a:t>
            </a:r>
            <a:r>
              <a:rPr lang="en-US" sz="2000" dirty="0"/>
              <a:t>and percentages </a:t>
            </a:r>
            <a:r>
              <a:rPr lang="en-US" sz="2000"/>
              <a:t>are </a:t>
            </a:r>
            <a:r>
              <a:rPr lang="en-US" sz="2000" smtClean="0"/>
              <a:t>averaged and </a:t>
            </a:r>
            <a:r>
              <a:rPr lang="en-US" sz="2000" dirty="0"/>
              <a:t>correspond to letter grades as follows: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95-100</a:t>
            </a:r>
            <a:r>
              <a:rPr lang="en-US" sz="2000" dirty="0"/>
              <a:t>% = A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93-94</a:t>
            </a:r>
            <a:r>
              <a:rPr lang="en-US" sz="2000" dirty="0"/>
              <a:t>% = A-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91-92</a:t>
            </a:r>
            <a:r>
              <a:rPr lang="en-US" sz="2000" dirty="0"/>
              <a:t>% = B+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87-90</a:t>
            </a:r>
            <a:r>
              <a:rPr lang="en-US" sz="2000" dirty="0"/>
              <a:t>% = B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85-86</a:t>
            </a:r>
            <a:r>
              <a:rPr lang="en-US" sz="2000" dirty="0"/>
              <a:t>% = B-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83-84</a:t>
            </a:r>
            <a:r>
              <a:rPr lang="en-US" sz="2000" dirty="0"/>
              <a:t>% = C+	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80-82</a:t>
            </a:r>
            <a:r>
              <a:rPr lang="en-US" sz="2000" dirty="0"/>
              <a:t>% = C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78-79</a:t>
            </a:r>
            <a:r>
              <a:rPr lang="en-US" sz="2000" dirty="0"/>
              <a:t>% = C-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76-77</a:t>
            </a:r>
            <a:r>
              <a:rPr lang="en-US" sz="2000" dirty="0"/>
              <a:t>% = D+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72-75</a:t>
            </a:r>
            <a:r>
              <a:rPr lang="en-US" sz="2000" dirty="0"/>
              <a:t>% = D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70-71</a:t>
            </a:r>
            <a:r>
              <a:rPr lang="en-US" sz="2000" dirty="0"/>
              <a:t>% = D-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Below </a:t>
            </a:r>
            <a:r>
              <a:rPr lang="en-US" sz="2000" dirty="0"/>
              <a:t>70% = F </a:t>
            </a:r>
          </a:p>
        </p:txBody>
      </p:sp>
    </p:spTree>
    <p:extLst>
      <p:ext uri="{BB962C8B-B14F-4D97-AF65-F5344CB8AC3E}">
        <p14:creationId xmlns:p14="http://schemas.microsoft.com/office/powerpoint/2010/main" val="273950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-11837"/>
            <a:ext cx="3505200" cy="646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Where do I sit?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1981200"/>
            <a:ext cx="79248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Sit in your assigned seat.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Be in your seat immediately upon entering the classroom.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Remain seated at all times unless given permission to be up.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444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3612" y="3581400"/>
            <a:ext cx="3313355" cy="829236"/>
          </a:xfrm>
        </p:spPr>
        <p:txBody>
          <a:bodyPr/>
          <a:lstStyle/>
          <a:p>
            <a:pPr algn="ctr"/>
            <a:r>
              <a:rPr lang="en-US" b="1" dirty="0" smtClean="0"/>
              <a:t>Tardy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105400" y="609600"/>
            <a:ext cx="2709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Policies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097" y="1219200"/>
            <a:ext cx="4572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Passes will be required by all students not in the classroom at 8:10a.m. </a:t>
            </a:r>
          </a:p>
          <a:p>
            <a:endParaRPr lang="en-US" sz="2000" dirty="0"/>
          </a:p>
          <a:p>
            <a:r>
              <a:rPr lang="en-US" sz="2000" dirty="0" err="1" smtClean="0"/>
              <a:t>Tardies</a:t>
            </a:r>
            <a:r>
              <a:rPr lang="en-US" sz="2000" dirty="0" smtClean="0"/>
              <a:t> not accompanied by a doctor’s note mean the assignment/s missed cannot be made up, and homework is considered late if not checked on time.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45067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53612" y="3581400"/>
            <a:ext cx="3313355" cy="829236"/>
          </a:xfrm>
        </p:spPr>
        <p:txBody>
          <a:bodyPr/>
          <a:lstStyle/>
          <a:p>
            <a:pPr algn="ctr"/>
            <a:r>
              <a:rPr lang="en-US" b="1" dirty="0" smtClean="0"/>
              <a:t>Additional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5105400" y="609600"/>
            <a:ext cx="27093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Policies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0980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I do not compete!</a:t>
            </a:r>
            <a:r>
              <a:rPr lang="en-US" sz="3600" dirty="0" smtClean="0"/>
              <a:t> – </a:t>
            </a:r>
            <a:r>
              <a:rPr lang="en-US" sz="2800" dirty="0" smtClean="0"/>
              <a:t>If I’m talking, you are </a:t>
            </a:r>
            <a:r>
              <a:rPr lang="en-US" sz="2800" u="sng" dirty="0" smtClean="0"/>
              <a:t>not</a:t>
            </a:r>
            <a:r>
              <a:rPr lang="en-US" sz="2800" dirty="0" smtClean="0"/>
              <a:t>.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066541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you need to know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8318" y="457200"/>
            <a:ext cx="418508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What’s Mine and Why </a:t>
            </a:r>
          </a:p>
          <a:p>
            <a:endParaRPr lang="en-US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Time and How Much is Mine</a:t>
            </a:r>
          </a:p>
          <a:p>
            <a:r>
              <a:rPr lang="en-US" dirty="0" smtClean="0"/>
              <a:t>	</a:t>
            </a:r>
            <a:r>
              <a:rPr lang="en-US" sz="1400" dirty="0" smtClean="0"/>
              <a:t>- class time is my time, not any 	other subject or social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Texts and Workbooks </a:t>
            </a:r>
          </a:p>
          <a:p>
            <a:pPr lvl="1"/>
            <a:r>
              <a:rPr lang="en-US" sz="1400" dirty="0"/>
              <a:t>	</a:t>
            </a:r>
            <a:r>
              <a:rPr lang="en-US" sz="1400" dirty="0" smtClean="0"/>
              <a:t>- must be covered by </a:t>
            </a:r>
            <a:r>
              <a:rPr lang="en-US" sz="1400" b="1" dirty="0" smtClean="0"/>
              <a:t>Monday</a:t>
            </a:r>
            <a:r>
              <a:rPr lang="en-US" sz="1400" dirty="0" smtClean="0"/>
              <a:t>. (Book sacs may be used this year IF they are size appropriate. </a:t>
            </a:r>
          </a:p>
          <a:p>
            <a:pPr lvl="1"/>
            <a:r>
              <a:rPr lang="en-US" sz="1400" dirty="0" smtClean="0"/>
              <a:t>	- All covers/folders/bags/etc. must remain free of markings, notes, doodles, etc. Only name and subject are acceptable.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Uniform Game! </a:t>
            </a:r>
          </a:p>
          <a:p>
            <a:endParaRPr lang="en-US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Tornado/Fire Drill Procedures </a:t>
            </a:r>
          </a:p>
          <a:p>
            <a:endParaRPr lang="en-US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Headings on Papers, Assignment Policy </a:t>
            </a:r>
          </a:p>
          <a:p>
            <a:endParaRPr lang="en-US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Stairs and Hallway Practice </a:t>
            </a:r>
          </a:p>
          <a:p>
            <a:endParaRPr lang="en-US" b="1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en-US" b="1" dirty="0" smtClean="0"/>
              <a:t>Prayer 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5334000" y="609600"/>
            <a:ext cx="2109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Day 1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13032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-29592"/>
            <a:ext cx="3657600" cy="6466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Who is my teacher?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09600" y="533400"/>
            <a:ext cx="3413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Miss Blum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9" t="11450" r="4533" b="15725"/>
          <a:stretch/>
        </p:blipFill>
        <p:spPr bwMode="auto">
          <a:xfrm>
            <a:off x="5791200" y="1752600"/>
            <a:ext cx="2874793" cy="475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0" t="12262" r="15800" b="11935"/>
          <a:stretch/>
        </p:blipFill>
        <p:spPr bwMode="auto">
          <a:xfrm>
            <a:off x="4010878" y="2209800"/>
            <a:ext cx="2157275" cy="347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71" t="4822" r="13716"/>
          <a:stretch/>
        </p:blipFill>
        <p:spPr bwMode="auto">
          <a:xfrm>
            <a:off x="457200" y="1523999"/>
            <a:ext cx="3429000" cy="357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875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-29592"/>
            <a:ext cx="3657600" cy="6466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Who is my teacher?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609600" y="533400"/>
            <a:ext cx="34131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Miss Blum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 descr="C:\Users\Ted\Pictures\KB DVD\KB DVD 2003\kb 8th grade first day 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382905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486400" y="2590800"/>
            <a:ext cx="23455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</a:t>
            </a:r>
            <a:r>
              <a:rPr lang="en-US" sz="5400" b="1" cap="none" spc="0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th</a:t>
            </a:r>
            <a:endParaRPr lang="en-US" sz="5400" b="1" cap="none" spc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Grade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0652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6200"/>
            <a:ext cx="3733800" cy="570464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are the Rules?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752600"/>
            <a:ext cx="6777317" cy="42672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RESPECT </a:t>
            </a:r>
          </a:p>
          <a:p>
            <a:pPr lvl="2"/>
            <a:r>
              <a:rPr lang="en-US" dirty="0" smtClean="0"/>
              <a:t>Yourself, Your Teacher, Your/Other’s Property, Your/Other’s Work (no cheating), The Classroom. </a:t>
            </a:r>
          </a:p>
          <a:p>
            <a:r>
              <a:rPr lang="en-US" b="1" dirty="0" smtClean="0"/>
              <a:t>SPEAK IN TURN AND TAKE TURNS SPEAKING</a:t>
            </a:r>
          </a:p>
          <a:p>
            <a:pPr lvl="2"/>
            <a:r>
              <a:rPr lang="en-US" dirty="0" smtClean="0"/>
              <a:t>Raise your hand to speak and allow others the opportunity to respond to your words.</a:t>
            </a:r>
          </a:p>
          <a:p>
            <a:r>
              <a:rPr lang="en-US" b="1" dirty="0" smtClean="0"/>
              <a:t>BE PREPARED</a:t>
            </a:r>
          </a:p>
          <a:p>
            <a:pPr lvl="2"/>
            <a:r>
              <a:rPr lang="en-US" dirty="0" smtClean="0"/>
              <a:t>Have all materials/assignments when you enter the room </a:t>
            </a:r>
          </a:p>
          <a:p>
            <a:pPr lvl="2"/>
            <a:r>
              <a:rPr lang="en-US" dirty="0" smtClean="0"/>
              <a:t>*You must bring a “pleasure book” of your choosing for Sustained Silent Reading (SSR)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609600"/>
            <a:ext cx="4689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At All Times…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50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0" y="76200"/>
            <a:ext cx="3733800" cy="5704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What are the Rules?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09600" y="609600"/>
            <a:ext cx="4689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At All Times…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752600"/>
            <a:ext cx="6777317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BE ACTIVE</a:t>
            </a:r>
            <a:endParaRPr lang="en-US" dirty="0" smtClean="0"/>
          </a:p>
          <a:p>
            <a:pPr lvl="2"/>
            <a:r>
              <a:rPr lang="en-US" dirty="0" smtClean="0"/>
              <a:t>Take responsibility for your own learning. Listen and participate actively in all discussions and activities. </a:t>
            </a:r>
          </a:p>
          <a:p>
            <a:r>
              <a:rPr lang="en-US" b="1" dirty="0" smtClean="0"/>
              <a:t>ASK QUESTIONS</a:t>
            </a:r>
            <a:endParaRPr lang="en-US" dirty="0" smtClean="0"/>
          </a:p>
          <a:p>
            <a:pPr lvl="2"/>
            <a:r>
              <a:rPr lang="en-US" dirty="0" smtClean="0"/>
              <a:t>If you have a question, someone else is probably wondering the same thing. </a:t>
            </a:r>
          </a:p>
          <a:p>
            <a:r>
              <a:rPr lang="en-US" b="1" dirty="0" smtClean="0"/>
              <a:t>TRY YOUR BEST</a:t>
            </a:r>
          </a:p>
          <a:p>
            <a:pPr lvl="2"/>
            <a:r>
              <a:rPr lang="en-US" dirty="0" smtClean="0"/>
              <a:t>You will not always understand new concepts immediately, but make an effort to try all assignments and work hard to gain comprehension.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951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0" y="76200"/>
            <a:ext cx="3733800" cy="5704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What are the Rules?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752600"/>
            <a:ext cx="73152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Say Hello!</a:t>
            </a:r>
            <a:endParaRPr lang="en-US" dirty="0"/>
          </a:p>
          <a:p>
            <a:r>
              <a:rPr lang="en-US" b="1" dirty="0" smtClean="0"/>
              <a:t>Set Homework on Upper Right Corner of Desk</a:t>
            </a:r>
          </a:p>
          <a:p>
            <a:r>
              <a:rPr lang="en-US" b="1" dirty="0" smtClean="0"/>
              <a:t>Prepare other necessary materials (sharpen pencil, etc.) </a:t>
            </a:r>
          </a:p>
          <a:p>
            <a:r>
              <a:rPr lang="en-US" b="1" i="1" dirty="0" smtClean="0"/>
              <a:t>Silently</a:t>
            </a:r>
            <a:r>
              <a:rPr lang="en-US" b="1" dirty="0" smtClean="0"/>
              <a:t> complete bell ringer </a:t>
            </a:r>
          </a:p>
          <a:p>
            <a:r>
              <a:rPr lang="en-US" b="1" dirty="0" smtClean="0"/>
              <a:t>Wait for me to begin class. </a:t>
            </a:r>
          </a:p>
          <a:p>
            <a:pPr lvl="2"/>
            <a:r>
              <a:rPr lang="en-US" sz="1600" b="1" dirty="0" smtClean="0"/>
              <a:t>If you have a question, write it down and hold onto it, raise your hand, and wait for me to call on you after attendance and other tasks are completed.</a:t>
            </a:r>
          </a:p>
          <a:p>
            <a:endParaRPr lang="en-US" b="1" dirty="0" smtClean="0"/>
          </a:p>
        </p:txBody>
      </p:sp>
      <p:sp>
        <p:nvSpPr>
          <p:cNvPr id="5" name="Rectangle 4"/>
          <p:cNvSpPr/>
          <p:nvPr/>
        </p:nvSpPr>
        <p:spPr>
          <a:xfrm>
            <a:off x="495269" y="646664"/>
            <a:ext cx="818204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At the Beginning of Class…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094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0" y="76200"/>
            <a:ext cx="3733800" cy="5704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What are the Rules?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85800" y="650390"/>
            <a:ext cx="59811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During the Lesson…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752600"/>
            <a:ext cx="73152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Take </a:t>
            </a:r>
            <a:r>
              <a:rPr lang="en-US" b="1" u="sng" dirty="0" smtClean="0"/>
              <a:t>Proper</a:t>
            </a:r>
            <a:r>
              <a:rPr lang="en-US" b="1" dirty="0" smtClean="0"/>
              <a:t> Notes </a:t>
            </a:r>
          </a:p>
          <a:p>
            <a:pPr lvl="2"/>
            <a:r>
              <a:rPr lang="en-US" dirty="0" smtClean="0"/>
              <a:t>Notes should include lesson topic, date and name in upper right corner. </a:t>
            </a:r>
          </a:p>
          <a:p>
            <a:pPr lvl="2"/>
            <a:r>
              <a:rPr lang="en-US" dirty="0" smtClean="0"/>
              <a:t>Notes should </a:t>
            </a:r>
            <a:r>
              <a:rPr lang="en-US" u="sng" dirty="0" smtClean="0"/>
              <a:t>not</a:t>
            </a:r>
            <a:r>
              <a:rPr lang="en-US" dirty="0" smtClean="0"/>
              <a:t> be a written script of class, but a shorthand tool for you to understand and remember new concepts. </a:t>
            </a:r>
          </a:p>
          <a:p>
            <a:r>
              <a:rPr lang="en-US" b="1" dirty="0" smtClean="0"/>
              <a:t>Listen to and Follow Directions </a:t>
            </a:r>
            <a:endParaRPr lang="en-US" dirty="0" smtClean="0"/>
          </a:p>
          <a:p>
            <a:pPr lvl="2"/>
            <a:r>
              <a:rPr lang="en-US" dirty="0" smtClean="0"/>
              <a:t>Directions should not have to be repeated. </a:t>
            </a:r>
          </a:p>
          <a:p>
            <a:r>
              <a:rPr lang="en-US" b="1" dirty="0" smtClean="0"/>
              <a:t>Stay Focused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There will be time for short breaks occasionally, but take them only when directed. </a:t>
            </a:r>
          </a:p>
        </p:txBody>
      </p:sp>
    </p:spTree>
    <p:extLst>
      <p:ext uri="{BB962C8B-B14F-4D97-AF65-F5344CB8AC3E}">
        <p14:creationId xmlns:p14="http://schemas.microsoft.com/office/powerpoint/2010/main" val="1158481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0" y="76200"/>
            <a:ext cx="3733800" cy="5704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/>
              <a:t>What are the Rules?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685800" y="650390"/>
            <a:ext cx="598112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During the Lesson…</a:t>
            </a:r>
            <a:endParaRPr lang="en-US" sz="4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990600" y="1752600"/>
            <a:ext cx="7315200" cy="42672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/>
              <a:t>Speak Up! </a:t>
            </a:r>
          </a:p>
          <a:p>
            <a:pPr lvl="2"/>
            <a:r>
              <a:rPr lang="en-US" dirty="0" smtClean="0"/>
              <a:t>If I am going too fast, please tell me and I will adjust! Do not be afraid to ask questions, politely request a change of pace, or ask that a concept be explained in a different way. </a:t>
            </a:r>
          </a:p>
          <a:p>
            <a:r>
              <a:rPr lang="en-US" b="1" dirty="0" smtClean="0"/>
              <a:t>Remain Seated </a:t>
            </a:r>
          </a:p>
          <a:p>
            <a:pPr lvl="2"/>
            <a:r>
              <a:rPr lang="en-US" dirty="0" smtClean="0"/>
              <a:t>Unless otherwise directed, you should remain in your seat throughout class. </a:t>
            </a:r>
          </a:p>
          <a:p>
            <a:r>
              <a:rPr lang="en-US" b="1" dirty="0" smtClean="0"/>
              <a:t>Ask Before Leaving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If you need to use the restroom, raise your hand and ask politely, then turn in one of your allotted restroom passes and exit silently. </a:t>
            </a:r>
          </a:p>
        </p:txBody>
      </p:sp>
    </p:spTree>
    <p:extLst>
      <p:ext uri="{BB962C8B-B14F-4D97-AF65-F5344CB8AC3E}">
        <p14:creationId xmlns:p14="http://schemas.microsoft.com/office/powerpoint/2010/main" val="1571354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479</TotalTime>
  <Words>1190</Words>
  <Application>Microsoft Office PowerPoint</Application>
  <PresentationFormat>On-screen Show (4:3)</PresentationFormat>
  <Paragraphs>158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Austin</vt:lpstr>
      <vt:lpstr>Miss Blum</vt:lpstr>
      <vt:lpstr>Where do I sit?</vt:lpstr>
      <vt:lpstr>Who is my teacher?</vt:lpstr>
      <vt:lpstr>Who is my teacher?</vt:lpstr>
      <vt:lpstr>What are the Rules?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  <vt:lpstr>HOMEWORK</vt:lpstr>
      <vt:lpstr>Late Work</vt:lpstr>
      <vt:lpstr>Absent Work</vt:lpstr>
      <vt:lpstr>Grading </vt:lpstr>
      <vt:lpstr>Grading </vt:lpstr>
      <vt:lpstr>Grading </vt:lpstr>
      <vt:lpstr>Tardy</vt:lpstr>
      <vt:lpstr>Additional</vt:lpstr>
      <vt:lpstr>What you need to know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</dc:creator>
  <cp:lastModifiedBy>Ted</cp:lastModifiedBy>
  <cp:revision>35</cp:revision>
  <dcterms:created xsi:type="dcterms:W3CDTF">2012-08-10T17:58:15Z</dcterms:created>
  <dcterms:modified xsi:type="dcterms:W3CDTF">2012-08-11T03:29:19Z</dcterms:modified>
</cp:coreProperties>
</file>